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6" r:id="rId2"/>
    <p:sldId id="324" r:id="rId3"/>
    <p:sldId id="327" r:id="rId4"/>
    <p:sldId id="326" r:id="rId5"/>
    <p:sldId id="316" r:id="rId6"/>
    <p:sldId id="309" r:id="rId7"/>
    <p:sldId id="318" r:id="rId8"/>
    <p:sldId id="320" r:id="rId9"/>
    <p:sldId id="317" r:id="rId10"/>
    <p:sldId id="321" r:id="rId11"/>
    <p:sldId id="325" r:id="rId12"/>
    <p:sldId id="31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587" autoAdjust="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92DE-920B-4645-AFB2-9448DCB27C9C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12A19-613F-4859-8833-15711A87D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9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C90B3-DE4D-4388-8BD4-8FDF945F2C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EAE7-52E6-4632-86BF-73663A92CFDE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6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6F5B-E8F0-4594-BE92-C6A66A8EB41C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7D5B-141A-4AF0-8936-BF2E0B95F423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5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" y="1"/>
            <a:ext cx="12190756" cy="68587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2197" y="4016795"/>
            <a:ext cx="6986896" cy="2155251"/>
          </a:xfrm>
          <a:prstGeom prst="rect">
            <a:avLst/>
          </a:prstGeom>
        </p:spPr>
        <p:txBody>
          <a:bodyPr lIns="1260000" tIns="0" rIns="0" bIns="0" anchor="t">
            <a:normAutofit/>
          </a:bodyPr>
          <a:lstStyle>
            <a:lvl1pPr algn="l">
              <a:defRPr sz="4898" b="0">
                <a:solidFill>
                  <a:schemeClr val="bg1"/>
                </a:solidFill>
                <a:latin typeface="ALS Ekibastuz 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5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" y="1"/>
            <a:ext cx="12190756" cy="6858700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9400"/>
            <a:ext cx="12192000" cy="391864"/>
          </a:xfrm>
          <a:prstGeom prst="rect">
            <a:avLst/>
          </a:prstGeom>
        </p:spPr>
        <p:txBody>
          <a:bodyPr lIns="594000" tIns="0" rIns="0" bIns="0" anchor="ctr" anchorCtr="0"/>
          <a:lstStyle>
            <a:lvl1pPr marL="0" indent="0">
              <a:buNone/>
              <a:defRPr sz="1270">
                <a:solidFill>
                  <a:schemeClr val="bg1"/>
                </a:solidFill>
                <a:latin typeface="ALS Ekibastuz " pitchFamily="50" charset="0"/>
              </a:defRPr>
            </a:lvl1pPr>
          </a:lstStyle>
          <a:p>
            <a:pPr lvl="0"/>
            <a:r>
              <a:rPr lang="ru-RU" dirty="0" smtClean="0"/>
              <a:t>Верхний колонтитул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1978"/>
            <a:ext cx="12192000" cy="620809"/>
          </a:xfrm>
          <a:prstGeom prst="rect">
            <a:avLst/>
          </a:prstGeom>
        </p:spPr>
        <p:txBody>
          <a:bodyPr lIns="594000" tIns="0" rIns="594000" bIns="0" anchor="t">
            <a:noAutofit/>
          </a:bodyPr>
          <a:lstStyle>
            <a:lvl1pPr algn="l">
              <a:lnSpc>
                <a:spcPts val="3265"/>
              </a:lnSpc>
              <a:defRPr sz="2902" b="1">
                <a:solidFill>
                  <a:schemeClr val="tx1"/>
                </a:solidFill>
                <a:latin typeface="ALS Ekibastuz 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2122360"/>
            <a:ext cx="12192000" cy="3820247"/>
          </a:xfrm>
          <a:prstGeom prst="rect">
            <a:avLst/>
          </a:prstGeom>
        </p:spPr>
        <p:txBody>
          <a:bodyPr lIns="594000" tIns="0" rIns="594000" bIns="0">
            <a:noAutofit/>
          </a:bodyPr>
          <a:lstStyle>
            <a:lvl1pPr marL="0" indent="0" algn="l">
              <a:lnSpc>
                <a:spcPts val="3084"/>
              </a:lnSpc>
              <a:spcBef>
                <a:spcPts val="0"/>
              </a:spcBef>
              <a:buNone/>
              <a:defRPr sz="2177">
                <a:solidFill>
                  <a:schemeClr val="tx1"/>
                </a:solidFill>
                <a:latin typeface="ALS Ekibastuz " pitchFamily="50" charset="0"/>
              </a:defRPr>
            </a:lvl1pPr>
            <a:lvl2pPr marL="451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9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0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2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0" y="0"/>
            <a:ext cx="1902286" cy="277539"/>
          </a:xfrm>
          <a:prstGeom prst="rect">
            <a:avLst/>
          </a:prstGeom>
        </p:spPr>
        <p:txBody>
          <a:bodyPr lIns="538753" tIns="0" rIns="0" bIns="0" anchor="b"/>
          <a:lstStyle/>
          <a:p>
            <a:pPr algn="l" defTabSz="903091" fontAlgn="auto">
              <a:spcBef>
                <a:spcPts val="0"/>
              </a:spcBef>
              <a:spcAft>
                <a:spcPts val="0"/>
              </a:spcAft>
              <a:defRPr/>
            </a:pPr>
            <a:fld id="{8C6ECD3F-4301-4CBD-8C44-03C2E23B6EC6}" type="slidenum">
              <a:rPr lang="ru-RU" sz="1088" b="0" smtClean="0">
                <a:solidFill>
                  <a:schemeClr val="bg1"/>
                </a:solidFill>
                <a:latin typeface="ALS Ekibastuz " pitchFamily="50" charset="0"/>
                <a:cs typeface="Arial" pitchFamily="34" charset="0"/>
              </a:rPr>
              <a:pPr algn="l" defTabSz="90309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088" b="0" dirty="0">
              <a:solidFill>
                <a:schemeClr val="bg1"/>
              </a:solidFill>
              <a:latin typeface="ALS Ekibastuz 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FC58-AFD5-4F99-94E1-82621F43887E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9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1A8-A4E5-465C-A9EF-206CCC4BD0CD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6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CC07-E630-4090-A79F-145A28D10556}" type="datetime1">
              <a:rPr lang="ru-RU" smtClean="0"/>
              <a:t>28.09.2025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6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C165-DC86-482C-B711-99A5A3997C0F}" type="datetime1">
              <a:rPr lang="ru-RU" smtClean="0"/>
              <a:t>28.09.2025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9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C42E-0A39-4A65-8A7E-B340EDF743FE}" type="datetime1">
              <a:rPr lang="ru-RU" smtClean="0"/>
              <a:t>28.09.2025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2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8DC9-DD65-465C-901C-D0C52CCF9848}" type="datetime1">
              <a:rPr lang="ru-RU" smtClean="0"/>
              <a:t>28.09.2025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7F4FB9-A89C-444C-A079-43E01BC1443E}" type="datetime1">
              <a:rPr lang="ru-RU" smtClean="0"/>
              <a:t>28.09.2025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C9D9-DBEA-44B3-93C4-59C4879884F2}" type="datetime1">
              <a:rPr lang="ru-RU" smtClean="0"/>
              <a:t>28.09.2025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4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4E893C-F444-4A32-9BDF-60204AF6A7DB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DA593D-8653-45E3-BCEB-1D505C040EA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35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79" y="4016796"/>
            <a:ext cx="8581938" cy="2155251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Изменения в официальных </a:t>
            </a:r>
            <a:br>
              <a:rPr lang="ru-RU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правилах волейбола </a:t>
            </a:r>
            <a:br>
              <a:rPr lang="ru-RU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2025-2028 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версия 31.08.2025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b="1" dirty="0">
                <a:solidFill>
                  <a:srgbClr val="002060"/>
                </a:solidFill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841" y="6370454"/>
            <a:ext cx="666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Комиссия подготовки судейских кадров ВКС ВФВ </a:t>
            </a:r>
            <a:r>
              <a:rPr lang="ru-RU" b="1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472790"/>
            <a:ext cx="12192000" cy="5368677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   Любому 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игроку подающей команды запрещено поднимать руки выше головы во время подачи, пока мяч не перейдет за сетку.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1-му </a:t>
            </a:r>
            <a:r>
              <a:rPr lang="ru-RU" sz="3200" dirty="0">
                <a:solidFill>
                  <a:srgbClr val="FF0000"/>
                </a:solidFill>
                <a:latin typeface="+mn-lt"/>
              </a:rPr>
              <a:t>судье разрешено предупредить команду (указать) через игрового капитана, если он/она считает, что это намеренный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заслон.</a:t>
            </a:r>
          </a:p>
          <a:p>
            <a:pPr algn="just"/>
            <a:r>
              <a:rPr lang="ru-RU" sz="32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                          </a:t>
            </a:r>
            <a:r>
              <a:rPr lang="ru-RU" sz="2400" i="1" dirty="0" smtClean="0">
                <a:latin typeface="+mn-lt"/>
              </a:rPr>
              <a:t>Обратите </a:t>
            </a:r>
            <a:r>
              <a:rPr lang="ru-RU" sz="2400" i="1" dirty="0">
                <a:latin typeface="+mn-lt"/>
              </a:rPr>
              <a:t>внимание, что это правило </a:t>
            </a:r>
            <a:r>
              <a:rPr lang="ru-RU" sz="2400" i="1" dirty="0" smtClean="0">
                <a:latin typeface="+mn-lt"/>
              </a:rPr>
              <a:t>-  </a:t>
            </a:r>
          </a:p>
          <a:p>
            <a:pPr algn="just">
              <a:buClr>
                <a:srgbClr val="FF0000"/>
              </a:buClr>
            </a:pPr>
            <a:r>
              <a:rPr lang="ru-RU" sz="2400" i="1" dirty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                              дополнение к существующим </a:t>
            </a:r>
            <a:r>
              <a:rPr lang="ru-RU" sz="2400" i="1" dirty="0">
                <a:latin typeface="+mn-lt"/>
              </a:rPr>
              <a:t>правилам</a:t>
            </a:r>
            <a:r>
              <a:rPr lang="en-US" sz="2400" i="1" dirty="0">
                <a:latin typeface="+mn-lt"/>
              </a:rPr>
              <a:t> </a:t>
            </a:r>
            <a:r>
              <a:rPr lang="ru-RU" sz="2400" i="1" dirty="0" err="1" smtClean="0">
                <a:latin typeface="+mn-lt"/>
              </a:rPr>
              <a:t>засло</a:t>
            </a:r>
            <a:r>
              <a:rPr lang="ru-RU" sz="2400" i="1" dirty="0" smtClean="0">
                <a:latin typeface="+mn-lt"/>
              </a:rPr>
              <a:t>- </a:t>
            </a:r>
          </a:p>
          <a:p>
            <a:pPr algn="just">
              <a:buClr>
                <a:srgbClr val="FF0000"/>
              </a:buClr>
            </a:pPr>
            <a:r>
              <a:rPr lang="ru-RU" sz="2400" i="1" dirty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                              на. Оно будет применяться</a:t>
            </a:r>
            <a:r>
              <a:rPr lang="ru-RU" sz="2400" i="1" dirty="0">
                <a:latin typeface="+mn-lt"/>
              </a:rPr>
              <a:t>, даже если игроки </a:t>
            </a:r>
            <a:endParaRPr lang="ru-RU" sz="2400" i="1" dirty="0" smtClean="0">
              <a:latin typeface="+mn-lt"/>
            </a:endParaRPr>
          </a:p>
          <a:p>
            <a:pPr algn="just">
              <a:buClr>
                <a:srgbClr val="FF0000"/>
              </a:buClr>
            </a:pPr>
            <a:r>
              <a:rPr lang="ru-RU" sz="2400" i="1" dirty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                              не образуют группу </a:t>
            </a:r>
            <a:r>
              <a:rPr lang="ru-RU" sz="2400" i="1" dirty="0">
                <a:latin typeface="+mn-lt"/>
              </a:rPr>
              <a:t>с намерением </a:t>
            </a:r>
            <a:r>
              <a:rPr lang="ru-RU" sz="2400" i="1" dirty="0" smtClean="0">
                <a:latin typeface="+mn-lt"/>
              </a:rPr>
              <a:t>заслона. </a:t>
            </a:r>
          </a:p>
          <a:p>
            <a:pPr algn="just">
              <a:buClr>
                <a:srgbClr val="FF0000"/>
              </a:buClr>
            </a:pPr>
            <a:r>
              <a:rPr lang="ru-RU" sz="2400" i="1" dirty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                              Игроки могут тем не </a:t>
            </a:r>
            <a:r>
              <a:rPr lang="ru-RU" sz="2400" i="1" dirty="0">
                <a:latin typeface="+mn-lt"/>
              </a:rPr>
              <a:t>менее, защищать </a:t>
            </a:r>
            <a:r>
              <a:rPr lang="ru-RU" sz="2400" i="1" dirty="0" smtClean="0">
                <a:latin typeface="+mn-lt"/>
              </a:rPr>
              <a:t>голову</a:t>
            </a:r>
          </a:p>
          <a:p>
            <a:pPr algn="just">
              <a:buClr>
                <a:srgbClr val="FF0000"/>
              </a:buClr>
            </a:pPr>
            <a:r>
              <a:rPr lang="ru-RU" sz="2400" i="1" dirty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                              </a:t>
            </a:r>
            <a:r>
              <a:rPr lang="ru-RU" sz="2400" i="1" dirty="0">
                <a:latin typeface="+mn-lt"/>
              </a:rPr>
              <a:t>в целях </a:t>
            </a:r>
            <a:r>
              <a:rPr lang="ru-RU" sz="2400" i="1" dirty="0" smtClean="0">
                <a:latin typeface="+mn-lt"/>
              </a:rPr>
              <a:t> безопасности</a:t>
            </a:r>
            <a:r>
              <a:rPr lang="ru-RU" sz="2400" i="1" dirty="0">
                <a:latin typeface="+mn-lt"/>
              </a:rPr>
              <a:t>, </a:t>
            </a:r>
            <a:r>
              <a:rPr lang="ru-RU" sz="2400" i="1" dirty="0" smtClean="0">
                <a:latin typeface="+mn-lt"/>
              </a:rPr>
              <a:t>но не должны </a:t>
            </a:r>
          </a:p>
          <a:p>
            <a:pPr algn="just">
              <a:buClr>
                <a:srgbClr val="FF0000"/>
              </a:buClr>
            </a:pPr>
            <a:r>
              <a:rPr lang="ru-RU" sz="2400" i="1" dirty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                              поднимать руки выше </a:t>
            </a:r>
            <a:r>
              <a:rPr lang="ru-RU" sz="2400" i="1" dirty="0">
                <a:latin typeface="+mn-lt"/>
              </a:rPr>
              <a:t>головы, пока </a:t>
            </a:r>
            <a:r>
              <a:rPr lang="ru-RU" sz="2400" i="1" dirty="0" smtClean="0">
                <a:latin typeface="+mn-lt"/>
              </a:rPr>
              <a:t>мяч</a:t>
            </a:r>
          </a:p>
          <a:p>
            <a:pPr algn="just">
              <a:buClr>
                <a:srgbClr val="FF0000"/>
              </a:buClr>
            </a:pPr>
            <a:r>
              <a:rPr lang="ru-RU" sz="2400" i="1" dirty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                              не перейдет </a:t>
            </a:r>
            <a:r>
              <a:rPr lang="ru-RU" sz="2400" i="1" dirty="0">
                <a:latin typeface="+mn-lt"/>
              </a:rPr>
              <a:t>за сетку.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3831" y="1022556"/>
            <a:ext cx="2615383" cy="624730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r>
              <a:rPr lang="ru-RU" sz="3600" b="1" dirty="0" smtClean="0"/>
              <a:t> </a:t>
            </a:r>
            <a:r>
              <a:rPr lang="en-US" sz="2800" b="1" u="sng" dirty="0" smtClean="0"/>
              <a:t>12.5 </a:t>
            </a:r>
            <a:r>
              <a:rPr lang="ru-RU" sz="2800" b="1" u="sng" dirty="0" smtClean="0"/>
              <a:t>ЗАСЛОН 2025-2028    </a:t>
            </a:r>
            <a:r>
              <a:rPr lang="ru-RU" sz="2800" b="1" u="sng" dirty="0" smtClean="0">
                <a:solidFill>
                  <a:srgbClr val="FF0000"/>
                </a:solidFill>
              </a:rPr>
              <a:t>12.5.3 (новое правило</a:t>
            </a:r>
            <a:r>
              <a:rPr lang="ru-RU" sz="3200" b="1" u="sng" dirty="0">
                <a:solidFill>
                  <a:srgbClr val="FF0000"/>
                </a:solidFill>
              </a:rPr>
              <a:t>)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156" y="937364"/>
            <a:ext cx="7382090" cy="350397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923"/>
            <a:ext cx="2664541" cy="3341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32" y="3727938"/>
            <a:ext cx="3038168" cy="31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8827" y="356234"/>
            <a:ext cx="12192000" cy="391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11794" y="748097"/>
            <a:ext cx="9065341" cy="61099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endParaRPr lang="ru-RU" sz="3200" dirty="0">
              <a:latin typeface="+mn-lt"/>
            </a:endParaRPr>
          </a:p>
          <a:p>
            <a:endParaRPr lang="ru-RU" sz="3600" dirty="0" smtClean="0">
              <a:latin typeface="+mn-lt"/>
            </a:endParaRPr>
          </a:p>
          <a:p>
            <a:r>
              <a:rPr lang="ru-RU" sz="3600" dirty="0" smtClean="0">
                <a:latin typeface="+mn-lt"/>
              </a:rPr>
              <a:t>23.3.2.3 </a:t>
            </a:r>
            <a:r>
              <a:rPr lang="ru-RU" sz="3600" dirty="0">
                <a:latin typeface="+mn-lt"/>
              </a:rPr>
              <a:t>принимать </a:t>
            </a:r>
            <a:r>
              <a:rPr lang="ru-RU" sz="3600" dirty="0" smtClean="0">
                <a:latin typeface="+mn-lt"/>
              </a:rPr>
              <a:t>решения </a:t>
            </a:r>
            <a:r>
              <a:rPr lang="ru-RU" sz="3600" dirty="0">
                <a:latin typeface="+mn-lt"/>
              </a:rPr>
              <a:t>о</a:t>
            </a:r>
            <a:r>
              <a:rPr lang="ru-RU" sz="3600" dirty="0" smtClean="0">
                <a:latin typeface="+mn-lt"/>
              </a:rPr>
              <a:t>:</a:t>
            </a:r>
          </a:p>
          <a:p>
            <a:pPr algn="just"/>
            <a:r>
              <a:rPr lang="ru-RU" sz="3600" dirty="0" smtClean="0">
                <a:latin typeface="+mn-lt"/>
              </a:rPr>
              <a:t>и)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dirty="0">
                <a:latin typeface="+mn-lt"/>
              </a:rPr>
              <a:t>прохождении поданного мяча и </a:t>
            </a:r>
            <a:r>
              <a:rPr lang="ru-RU" sz="3600" dirty="0" smtClean="0">
                <a:latin typeface="+mn-lt"/>
              </a:rPr>
              <a:t>при 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втором</a:t>
            </a:r>
            <a:r>
              <a:rPr lang="ru-RU" sz="3600" dirty="0" smtClean="0">
                <a:latin typeface="+mn-lt"/>
              </a:rPr>
              <a:t> и </a:t>
            </a:r>
            <a:r>
              <a:rPr lang="ru-RU" sz="3600" dirty="0">
                <a:latin typeface="+mn-lt"/>
              </a:rPr>
              <a:t>третьем ударе </a:t>
            </a:r>
            <a:r>
              <a:rPr lang="ru-RU" sz="3600" dirty="0" smtClean="0">
                <a:latin typeface="+mn-lt"/>
              </a:rPr>
              <a:t>над или </a:t>
            </a:r>
            <a:r>
              <a:rPr lang="ru-RU" sz="3600" dirty="0">
                <a:latin typeface="+mn-lt"/>
              </a:rPr>
              <a:t>за антенной на своей стороне игровой площадки</a:t>
            </a:r>
            <a:r>
              <a:rPr lang="ru-RU" sz="3600" dirty="0" smtClean="0">
                <a:latin typeface="+mn-lt"/>
              </a:rPr>
              <a:t>.</a:t>
            </a:r>
          </a:p>
          <a:p>
            <a:endParaRPr lang="ru-RU" sz="3600" dirty="0">
              <a:latin typeface="+mn-lt"/>
            </a:endParaRPr>
          </a:p>
          <a:p>
            <a:pPr algn="just"/>
            <a:r>
              <a:rPr lang="ru-RU" sz="3600" dirty="0">
                <a:latin typeface="+mn-lt"/>
              </a:rPr>
              <a:t>24.3.2 Во время матча 2-й судья принимает решения, дает свисток и показывает жестом</a:t>
            </a:r>
            <a:r>
              <a:rPr lang="ru-RU" sz="3600" dirty="0" smtClean="0">
                <a:latin typeface="+mn-lt"/>
              </a:rPr>
              <a:t>:</a:t>
            </a:r>
          </a:p>
          <a:p>
            <a:pPr algn="just"/>
            <a:r>
              <a:rPr lang="ru-RU" sz="3600" dirty="0" smtClean="0">
                <a:latin typeface="+mn-lt"/>
              </a:rPr>
              <a:t>24.3.2.8 прохождение </a:t>
            </a:r>
            <a:r>
              <a:rPr lang="ru-RU" sz="3600" dirty="0">
                <a:latin typeface="+mn-lt"/>
              </a:rPr>
              <a:t>поданного мяча, а также при 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втором </a:t>
            </a:r>
            <a:r>
              <a:rPr lang="ru-RU" sz="3600" dirty="0">
                <a:latin typeface="+mn-lt"/>
              </a:rPr>
              <a:t>и третьем ударе, над или за антенной на своей стороне игровой площадки.</a:t>
            </a:r>
          </a:p>
          <a:p>
            <a:endParaRPr lang="ru-RU" sz="3200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24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284" y="905730"/>
            <a:ext cx="7040782" cy="512146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r>
              <a:rPr lang="ru-RU" sz="3200" b="1" u="sng" dirty="0" smtClean="0"/>
              <a:t>ОБЯЗАННОСТИ 1-го и 2-го СУДЕЙ  2025-2028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136288" y="947196"/>
            <a:ext cx="5877957" cy="350397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8096"/>
            <a:ext cx="3687097" cy="61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11328" y="1578635"/>
            <a:ext cx="8003459" cy="5279364"/>
          </a:xfrm>
        </p:spPr>
        <p:txBody>
          <a:bodyPr/>
          <a:lstStyle/>
          <a:p>
            <a:pPr algn="just"/>
            <a:endParaRPr lang="ru-RU" sz="3200" dirty="0">
              <a:latin typeface="+mn-lt"/>
            </a:endParaRPr>
          </a:p>
          <a:p>
            <a:pPr algn="just"/>
            <a:r>
              <a:rPr lang="ru-RU" sz="4000" dirty="0">
                <a:latin typeface="+mn-lt"/>
              </a:rPr>
              <a:t>29.2.1 Линейные выполняют свои обязанности, используя </a:t>
            </a:r>
            <a:r>
              <a:rPr lang="ru-RU" sz="4000" dirty="0" smtClean="0">
                <a:latin typeface="+mn-lt"/>
              </a:rPr>
              <a:t>флаги (40 </a:t>
            </a:r>
            <a:r>
              <a:rPr lang="ru-RU" sz="4000" dirty="0">
                <a:latin typeface="+mn-lt"/>
              </a:rPr>
              <a:t>х 40 см), чтобы показать</a:t>
            </a:r>
            <a:r>
              <a:rPr lang="ru-RU" sz="4000" dirty="0" smtClean="0">
                <a:latin typeface="+mn-lt"/>
              </a:rPr>
              <a:t>:</a:t>
            </a:r>
          </a:p>
          <a:p>
            <a:pPr algn="just"/>
            <a:endParaRPr lang="ru-RU" sz="4000" dirty="0" smtClean="0">
              <a:latin typeface="+mn-lt"/>
            </a:endParaRPr>
          </a:p>
          <a:p>
            <a:pPr algn="just"/>
            <a:r>
              <a:rPr lang="ru-RU" sz="4000" dirty="0" smtClean="0">
                <a:latin typeface="+mn-lt"/>
              </a:rPr>
              <a:t>29.2.1.3 касание </a:t>
            </a:r>
            <a:r>
              <a:rPr lang="ru-RU" sz="4000" dirty="0">
                <a:latin typeface="+mn-lt"/>
              </a:rPr>
              <a:t>мячом антенны, пересечение мячом сетки после подачи, 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второго</a:t>
            </a:r>
            <a:r>
              <a:rPr lang="ru-RU" sz="4000" dirty="0">
                <a:latin typeface="+mn-lt"/>
              </a:rPr>
              <a:t> и третьего удара команды за пределами площади перехода и т.д</a:t>
            </a:r>
            <a:r>
              <a:rPr lang="ru-RU" sz="4000" dirty="0" smtClean="0">
                <a:latin typeface="+mn-lt"/>
              </a:rPr>
              <a:t>.</a:t>
            </a:r>
            <a:endParaRPr lang="ru-RU" sz="4000" dirty="0">
              <a:latin typeface="+mn-lt"/>
            </a:endParaRPr>
          </a:p>
          <a:p>
            <a:pPr algn="just"/>
            <a:endParaRPr lang="en-US" sz="4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1328" y="1136338"/>
            <a:ext cx="7497099" cy="281042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r>
              <a:rPr lang="ru-RU" sz="3200" b="1" u="sng" dirty="0" smtClean="0"/>
              <a:t>ОБЯЗАННОСТИ ЛИНЕЙНОГО  2025-2028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984955" y="947196"/>
            <a:ext cx="4029290" cy="350397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743"/>
            <a:ext cx="4739149" cy="60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3398455"/>
          </a:xfrm>
        </p:spPr>
        <p:txBody>
          <a:bodyPr/>
          <a:lstStyle/>
          <a:p>
            <a:endParaRPr lang="ru-RU" sz="3200" dirty="0">
              <a:latin typeface="+mn-lt"/>
            </a:endParaRPr>
          </a:p>
          <a:p>
            <a:endParaRPr lang="ru-RU" sz="4000" dirty="0">
              <a:latin typeface="+mn-lt"/>
            </a:endParaRPr>
          </a:p>
          <a:p>
            <a:endParaRPr lang="en-US" sz="4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729" y="1258152"/>
            <a:ext cx="8681884" cy="490145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r>
              <a:rPr lang="ru-RU" sz="3600" b="1" dirty="0" smtClean="0"/>
              <a:t>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4211" y="944217"/>
            <a:ext cx="86277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</a:rPr>
              <a:t>     </a:t>
            </a:r>
            <a:r>
              <a:rPr lang="ru-RU" sz="3200" dirty="0" smtClean="0">
                <a:solidFill>
                  <a:srgbClr val="000000"/>
                </a:solidFill>
              </a:rPr>
              <a:t>Текст </a:t>
            </a:r>
            <a:r>
              <a:rPr lang="ru-RU" sz="3200" dirty="0">
                <a:solidFill>
                  <a:srgbClr val="000000"/>
                </a:solidFill>
              </a:rPr>
              <a:t>Официальных правил волейбола на английском языке подготовлен Комиссией </a:t>
            </a:r>
            <a:r>
              <a:rPr lang="ru-RU" sz="3200" dirty="0" smtClean="0">
                <a:solidFill>
                  <a:srgbClr val="000000"/>
                </a:solidFill>
              </a:rPr>
              <a:t>ФИВБ по </a:t>
            </a:r>
            <a:r>
              <a:rPr lang="ru-RU" sz="3200" dirty="0">
                <a:solidFill>
                  <a:srgbClr val="000000"/>
                </a:solidFill>
              </a:rPr>
              <a:t>правилам игры и судейству, утвержден 39-м Конгрессом ФИВБ в 2024 году. Вводятся </a:t>
            </a:r>
            <a:r>
              <a:rPr lang="ru-RU" sz="3200" dirty="0" smtClean="0">
                <a:solidFill>
                  <a:srgbClr val="000000"/>
                </a:solidFill>
              </a:rPr>
              <a:t>в действие </a:t>
            </a:r>
            <a:r>
              <a:rPr lang="ru-RU" sz="3200" dirty="0">
                <a:solidFill>
                  <a:srgbClr val="000000"/>
                </a:solidFill>
              </a:rPr>
              <a:t>в России на всех соревнованиях, проводимых под эгидой ВФВ, </a:t>
            </a:r>
            <a:r>
              <a:rPr lang="ru-RU" sz="3200" dirty="0" smtClean="0">
                <a:solidFill>
                  <a:srgbClr val="000000"/>
                </a:solidFill>
              </a:rPr>
              <a:t>начинающихся после 1 </a:t>
            </a:r>
            <a:r>
              <a:rPr lang="ru-RU" sz="3200" dirty="0">
                <a:solidFill>
                  <a:srgbClr val="000000"/>
                </a:solidFill>
              </a:rPr>
              <a:t>сентября 2025 года</a:t>
            </a:r>
            <a:r>
              <a:rPr lang="ru-RU" sz="32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</a:rPr>
              <a:t>   Текст </a:t>
            </a:r>
            <a:r>
              <a:rPr lang="ru-RU" sz="3200" dirty="0">
                <a:solidFill>
                  <a:srgbClr val="000000"/>
                </a:solidFill>
              </a:rPr>
              <a:t>правил на русском языке подготовлен Методической комиссией </a:t>
            </a:r>
            <a:r>
              <a:rPr lang="ru-RU" sz="3200" dirty="0" smtClean="0">
                <a:solidFill>
                  <a:srgbClr val="000000"/>
                </a:solidFill>
              </a:rPr>
              <a:t>ВКС </a:t>
            </a:r>
            <a:r>
              <a:rPr lang="ru-RU" sz="3200" dirty="0">
                <a:solidFill>
                  <a:srgbClr val="000000"/>
                </a:solidFill>
              </a:rPr>
              <a:t>ВФВ (Шестаков Ю.А</a:t>
            </a:r>
            <a:r>
              <a:rPr lang="ru-RU" sz="3200" dirty="0" smtClean="0">
                <a:solidFill>
                  <a:srgbClr val="000000"/>
                </a:solidFill>
              </a:rPr>
              <a:t>.). 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Красным </a:t>
            </a:r>
            <a:r>
              <a:rPr lang="ru-RU" sz="2400" b="1" dirty="0">
                <a:solidFill>
                  <a:srgbClr val="FF0000"/>
                </a:solidFill>
              </a:rPr>
              <a:t>цветом в тексте выделены </a:t>
            </a:r>
            <a:r>
              <a:rPr lang="ru-RU" sz="2400" b="1" dirty="0" smtClean="0">
                <a:solidFill>
                  <a:srgbClr val="FF0000"/>
                </a:solidFill>
              </a:rPr>
              <a:t>изменения правил </a:t>
            </a:r>
            <a:r>
              <a:rPr lang="ru-RU" sz="2400" b="1" dirty="0">
                <a:solidFill>
                  <a:srgbClr val="FF0000"/>
                </a:solidFill>
              </a:rPr>
              <a:t>по сравнению с их предыдущей редакцией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406"/>
            <a:ext cx="3498148" cy="60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 flipV="1">
            <a:off x="0" y="711069"/>
            <a:ext cx="12192000" cy="7455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3398455"/>
          </a:xfrm>
        </p:spPr>
        <p:txBody>
          <a:bodyPr/>
          <a:lstStyle/>
          <a:p>
            <a:endParaRPr lang="ru-RU" sz="3200" dirty="0">
              <a:latin typeface="+mn-lt"/>
            </a:endParaRPr>
          </a:p>
          <a:p>
            <a:endParaRPr lang="ru-RU" sz="4000" dirty="0">
              <a:latin typeface="+mn-lt"/>
            </a:endParaRPr>
          </a:p>
          <a:p>
            <a:endParaRPr lang="en-US" sz="4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79" y="854111"/>
            <a:ext cx="10972800" cy="484950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r>
              <a:rPr lang="ru-RU" sz="3600" b="1" dirty="0" smtClean="0"/>
              <a:t>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724" y="785623"/>
            <a:ext cx="12188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Об особенностях применения правил волейбола </a:t>
            </a:r>
            <a:r>
              <a:rPr lang="ru-RU" sz="2400" b="1" u="sng" dirty="0" smtClean="0">
                <a:solidFill>
                  <a:srgbClr val="002060"/>
                </a:solidFill>
              </a:rPr>
              <a:t>в </a:t>
            </a:r>
            <a:r>
              <a:rPr lang="ru-RU" sz="2400" b="1" u="sng" dirty="0">
                <a:solidFill>
                  <a:srgbClr val="002060"/>
                </a:solidFill>
              </a:rPr>
              <a:t>Ч</a:t>
            </a:r>
            <a:r>
              <a:rPr lang="ru-RU" sz="2400" b="1" u="sng" dirty="0" smtClean="0">
                <a:solidFill>
                  <a:srgbClr val="002060"/>
                </a:solidFill>
              </a:rPr>
              <a:t>емпионате </a:t>
            </a:r>
            <a:r>
              <a:rPr lang="ru-RU" sz="2400" b="1" u="sng" dirty="0">
                <a:solidFill>
                  <a:srgbClr val="002060"/>
                </a:solidFill>
              </a:rPr>
              <a:t>России сезона </a:t>
            </a:r>
            <a:r>
              <a:rPr lang="ru-RU" sz="2400" b="1" u="sng" dirty="0" smtClean="0">
                <a:solidFill>
                  <a:srgbClr val="002060"/>
                </a:solidFill>
              </a:rPr>
              <a:t>2025-2026 </a:t>
            </a:r>
            <a:endParaRPr lang="ru-RU" sz="2400" u="sng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724" y="1175657"/>
            <a:ext cx="120412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 </a:t>
            </a:r>
            <a:r>
              <a:rPr lang="ru-RU" sz="2800" dirty="0"/>
              <a:t>целях повышения зрелищности волейбольных </a:t>
            </a:r>
            <a:r>
              <a:rPr lang="ru-RU" sz="2800" dirty="0" smtClean="0"/>
              <a:t>матчей </a:t>
            </a:r>
          </a:p>
          <a:p>
            <a:r>
              <a:rPr lang="ru-RU" sz="2800" dirty="0" smtClean="0"/>
              <a:t>Чемпионата </a:t>
            </a:r>
            <a:r>
              <a:rPr lang="ru-RU" sz="2800" dirty="0"/>
              <a:t>России, сокращения остановок в игре и </a:t>
            </a:r>
            <a:r>
              <a:rPr lang="ru-RU" sz="2800" dirty="0" smtClean="0"/>
              <a:t>дальней-</a:t>
            </a:r>
          </a:p>
          <a:p>
            <a:r>
              <a:rPr lang="ru-RU" sz="2800" dirty="0" err="1" smtClean="0"/>
              <a:t>шего</a:t>
            </a:r>
            <a:r>
              <a:rPr lang="ru-RU" sz="2800" dirty="0" smtClean="0"/>
              <a:t> улучшения </a:t>
            </a:r>
            <a:r>
              <a:rPr lang="ru-RU" sz="2800" dirty="0"/>
              <a:t>качества судейства применять в Чемпионате </a:t>
            </a:r>
            <a:endParaRPr lang="ru-RU" sz="2800" dirty="0" smtClean="0"/>
          </a:p>
          <a:p>
            <a:r>
              <a:rPr lang="ru-RU" sz="2800" dirty="0" smtClean="0"/>
              <a:t>России по волейболу </a:t>
            </a:r>
            <a:r>
              <a:rPr lang="ru-RU" sz="2800" dirty="0"/>
              <a:t>сезона 2025-2026 следующие </a:t>
            </a:r>
            <a:r>
              <a:rPr lang="ru-RU" sz="2800" dirty="0" err="1" smtClean="0"/>
              <a:t>нововведе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ния</a:t>
            </a:r>
            <a:r>
              <a:rPr lang="ru-RU" sz="2800" dirty="0"/>
              <a:t>, </a:t>
            </a:r>
            <a:r>
              <a:rPr lang="ru-RU" sz="2800" dirty="0" smtClean="0"/>
              <a:t>реализуемые </a:t>
            </a:r>
            <a:r>
              <a:rPr lang="ru-RU" sz="2800" dirty="0"/>
              <a:t>ФИВБ на матчах Лиги Наций текущего сезона:</a:t>
            </a:r>
          </a:p>
          <a:p>
            <a:pPr algn="just"/>
            <a:r>
              <a:rPr lang="ru-RU" sz="2800" b="1" dirty="0" smtClean="0"/>
              <a:t>а</a:t>
            </a:r>
            <a:r>
              <a:rPr lang="ru-RU" sz="2800" b="1" dirty="0"/>
              <a:t>) моментом, после которого игроки принимающей команды могут менять расстановку в ходе розыгрыша, является не удар по мячу подающим игроком на подаче, а момент подброса мяча для подачи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б) при </a:t>
            </a:r>
            <a:r>
              <a:rPr lang="ru-RU" sz="2800" b="1" dirty="0"/>
              <a:t>внутренних передачах мяча между игроками одной команды способом сверху пальцами разрешены последовательные контакты рук с мячом, при условии, что они произошли во время </a:t>
            </a:r>
            <a:r>
              <a:rPr lang="ru-RU" sz="2800" b="1" dirty="0" smtClean="0"/>
              <a:t>одного действия.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4. Упомянутые в п.1 нововведения применять во всех соревнованиях по волейболу, проводимых под эгидой ВФВ, в </a:t>
            </a:r>
            <a:r>
              <a:rPr lang="ru-RU" dirty="0" err="1" smtClean="0">
                <a:solidFill>
                  <a:srgbClr val="FF0000"/>
                </a:solidFill>
              </a:rPr>
              <a:t>т.ч</a:t>
            </a:r>
            <a:r>
              <a:rPr lang="ru-RU" dirty="0" smtClean="0">
                <a:solidFill>
                  <a:srgbClr val="FF0000"/>
                </a:solidFill>
              </a:rPr>
              <a:t>. в товарищеских матчах сборных команд России по волейболу, Кубке Победы, Кубке России, Чемпионате России и т.д., с момента принятия решения Исполкомом ВФВ 14 августа 2025г.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67" y="1235998"/>
            <a:ext cx="2143433" cy="21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46323" y="200966"/>
            <a:ext cx="9333730" cy="6657035"/>
          </a:xfrm>
        </p:spPr>
        <p:txBody>
          <a:bodyPr/>
          <a:lstStyle/>
          <a:p>
            <a:pPr algn="just"/>
            <a:endParaRPr lang="en-US" sz="3600" dirty="0">
              <a:latin typeface="+mn-lt"/>
            </a:endParaRPr>
          </a:p>
          <a:p>
            <a:pPr algn="just"/>
            <a:endParaRPr lang="ru-RU" sz="2400" u="sng" dirty="0" smtClean="0">
              <a:latin typeface="+mn-lt"/>
            </a:endParaRPr>
          </a:p>
          <a:p>
            <a:pPr algn="just"/>
            <a:r>
              <a:rPr lang="en-US" sz="3200" b="1" u="sng" dirty="0" smtClean="0">
                <a:latin typeface="+mn-lt"/>
              </a:rPr>
              <a:t>7.4 </a:t>
            </a:r>
            <a:r>
              <a:rPr lang="ru-RU" sz="3200" b="1" u="sng" dirty="0" smtClean="0">
                <a:latin typeface="+mn-lt"/>
              </a:rPr>
              <a:t>ПОЗИЦИИ (2025-2028) изменение</a:t>
            </a:r>
          </a:p>
          <a:p>
            <a:pPr algn="just"/>
            <a:r>
              <a:rPr lang="ru-RU" sz="3200" b="1" dirty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   </a:t>
            </a:r>
            <a:r>
              <a:rPr lang="ru-RU" sz="2800" dirty="0" smtClean="0"/>
              <a:t>В </a:t>
            </a:r>
            <a:r>
              <a:rPr lang="ru-RU" sz="2800" dirty="0"/>
              <a:t>момент </a:t>
            </a:r>
            <a:r>
              <a:rPr lang="ru-RU" sz="2800" strike="sngStrike" dirty="0"/>
              <a:t>удара по мячу подающим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подброса мяча для подачи</a:t>
            </a:r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/>
              <a:t>каждая </a:t>
            </a:r>
            <a:r>
              <a:rPr lang="ru-RU" sz="2800" dirty="0"/>
              <a:t>команда </a:t>
            </a:r>
            <a:r>
              <a:rPr lang="ru-RU" sz="2800" dirty="0" smtClean="0"/>
              <a:t>должна находиться </a:t>
            </a:r>
            <a:r>
              <a:rPr lang="ru-RU" sz="2800" dirty="0">
                <a:solidFill>
                  <a:srgbClr val="FF0000"/>
                </a:solidFill>
              </a:rPr>
              <a:t>в пределах своей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площадки </a:t>
            </a:r>
            <a:r>
              <a:rPr lang="ru-RU" sz="2800" dirty="0" smtClean="0">
                <a:latin typeface="+mn-lt"/>
              </a:rPr>
              <a:t>(исключая подающего).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Игроки принимающей подачу команды должны находиться в порядке перехода в момент </a:t>
            </a:r>
            <a:r>
              <a:rPr lang="ru-RU" sz="2800" strike="sngStrike" dirty="0" smtClean="0">
                <a:solidFill>
                  <a:srgbClr val="FF0000"/>
                </a:solidFill>
                <a:latin typeface="+mn-lt"/>
              </a:rPr>
              <a:t>удара на подаче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i="1" u="sng" dirty="0">
                <a:solidFill>
                  <a:srgbClr val="00B050"/>
                </a:solidFill>
              </a:rPr>
              <a:t>подброса мяча для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подачи</a:t>
            </a:r>
            <a:r>
              <a:rPr lang="ru-RU" sz="2800" b="1" i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ru-RU" sz="2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Игроки подающей команды, впрочем, могут занимать любую позицию в момент </a:t>
            </a:r>
            <a:r>
              <a:rPr lang="ru-RU" sz="2800" strike="sngStrike" dirty="0" smtClean="0">
                <a:solidFill>
                  <a:srgbClr val="FF0000"/>
                </a:solidFill>
                <a:latin typeface="+mn-lt"/>
              </a:rPr>
              <a:t>удара на подаче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i="1" u="sng" dirty="0">
                <a:solidFill>
                  <a:srgbClr val="00B050"/>
                </a:solidFill>
              </a:rPr>
              <a:t>подброса мяча для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подачи</a:t>
            </a:r>
            <a:r>
              <a:rPr lang="ru-RU" sz="2800" b="1" i="1" dirty="0" smtClean="0">
                <a:solidFill>
                  <a:srgbClr val="00B050"/>
                </a:solidFill>
                <a:latin typeface="+mn-lt"/>
              </a:rPr>
              <a:t>. </a:t>
            </a:r>
            <a:endParaRPr lang="ru-RU" sz="2800" dirty="0" smtClean="0">
              <a:solidFill>
                <a:srgbClr val="00B050"/>
              </a:solidFill>
              <a:latin typeface="+mn-lt"/>
            </a:endParaRPr>
          </a:p>
          <a:p>
            <a:pPr algn="just"/>
            <a:r>
              <a:rPr lang="ru-RU" sz="2800" dirty="0" smtClean="0">
                <a:latin typeface="+mn-lt"/>
              </a:rPr>
              <a:t>7.4.4 После </a:t>
            </a:r>
            <a:r>
              <a:rPr lang="ru-RU" sz="2800" strike="sngStrike" dirty="0">
                <a:latin typeface="+mn-lt"/>
              </a:rPr>
              <a:t>удара на </a:t>
            </a:r>
            <a:r>
              <a:rPr lang="ru-RU" sz="2800" strike="sngStrike" dirty="0" smtClean="0">
                <a:latin typeface="+mn-lt"/>
              </a:rPr>
              <a:t>подаче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b="1" i="1" u="sng" dirty="0">
                <a:solidFill>
                  <a:srgbClr val="00B050"/>
                </a:solidFill>
              </a:rPr>
              <a:t>подброса мяча для подачи</a:t>
            </a:r>
            <a:r>
              <a:rPr lang="ru-RU" sz="2800" dirty="0" smtClean="0">
                <a:latin typeface="+mn-lt"/>
              </a:rPr>
              <a:t> игроки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обеих команд </a:t>
            </a:r>
            <a:r>
              <a:rPr lang="ru-RU" sz="2800" dirty="0">
                <a:latin typeface="+mn-lt"/>
              </a:rPr>
              <a:t>могут перемещаться повсюду и занимать любое место на своей площадке и в свободной зоне.</a:t>
            </a:r>
          </a:p>
          <a:p>
            <a:pPr algn="just"/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742"/>
            <a:ext cx="3529781" cy="60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24233"/>
            <a:ext cx="12192000" cy="2674373"/>
          </a:xfrm>
        </p:spPr>
        <p:txBody>
          <a:bodyPr/>
          <a:lstStyle/>
          <a:p>
            <a:pPr algn="just"/>
            <a:r>
              <a:rPr lang="ru-RU" sz="3600" b="1" u="sng" dirty="0" smtClean="0">
                <a:latin typeface="+mn-lt"/>
              </a:rPr>
              <a:t>9.1 УДАРЫ КОМАНДЫ </a:t>
            </a:r>
            <a:r>
              <a:rPr lang="ru-RU" sz="3600" b="1" dirty="0" smtClean="0">
                <a:latin typeface="+mn-lt"/>
              </a:rPr>
              <a:t>   9</a:t>
            </a:r>
            <a:r>
              <a:rPr lang="en-US" sz="3600" b="1" dirty="0" smtClean="0">
                <a:latin typeface="+mn-lt"/>
              </a:rPr>
              <a:t>.</a:t>
            </a:r>
            <a:r>
              <a:rPr lang="ru-RU" sz="3600" b="1" dirty="0" smtClean="0">
                <a:latin typeface="+mn-lt"/>
              </a:rPr>
              <a:t>1.2.3</a:t>
            </a:r>
            <a:r>
              <a:rPr lang="en-US" sz="3600" b="1" dirty="0" smtClean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(2025-2028) изменение</a:t>
            </a:r>
          </a:p>
          <a:p>
            <a:pPr algn="just"/>
            <a:r>
              <a:rPr lang="ru-RU" sz="3600" b="1" dirty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   </a:t>
            </a:r>
          </a:p>
          <a:p>
            <a:pPr algn="just"/>
            <a:r>
              <a:rPr lang="ru-RU" sz="3600" b="1" dirty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    </a:t>
            </a:r>
            <a:r>
              <a:rPr lang="ru-RU" sz="4000" dirty="0" smtClean="0">
                <a:latin typeface="+mn-lt"/>
              </a:rPr>
              <a:t>Если </a:t>
            </a:r>
            <a:r>
              <a:rPr lang="ru-RU" sz="4000" dirty="0">
                <a:latin typeface="+mn-lt"/>
              </a:rPr>
              <a:t>одновременное касание мяча двумя соперниками над сеткой приводит к длительному контакту с мячом, 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даже если контакт завершен над площадкой соперника</a:t>
            </a:r>
            <a:r>
              <a:rPr lang="ru-RU" sz="4000" dirty="0">
                <a:latin typeface="+mn-lt"/>
              </a:rPr>
              <a:t>, игра продолжается.</a:t>
            </a:r>
            <a:endParaRPr lang="en-US" sz="4000" b="1" dirty="0">
              <a:latin typeface="+mn-lt"/>
            </a:endParaRPr>
          </a:p>
          <a:p>
            <a:endParaRPr lang="ru-RU" sz="4000" dirty="0">
              <a:latin typeface="+mn-lt"/>
            </a:endParaRPr>
          </a:p>
          <a:p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33135" y="1700362"/>
            <a:ext cx="8858864" cy="5157638"/>
          </a:xfrm>
        </p:spPr>
        <p:txBody>
          <a:bodyPr/>
          <a:lstStyle/>
          <a:p>
            <a:pPr algn="just"/>
            <a:r>
              <a:rPr lang="ru-RU" sz="4000" dirty="0" smtClean="0">
                <a:latin typeface="+mn-lt"/>
              </a:rPr>
              <a:t>10.1.2  </a:t>
            </a:r>
            <a:r>
              <a:rPr lang="ru-RU" sz="4000" dirty="0">
                <a:latin typeface="+mn-lt"/>
              </a:rPr>
              <a:t>Мяч, который 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после первого удара команды </a:t>
            </a:r>
            <a:r>
              <a:rPr lang="ru-RU" sz="4000" dirty="0">
                <a:latin typeface="+mn-lt"/>
              </a:rPr>
              <a:t>пересек плоскость сетки в свободную зону соперника полностью или частично через внешнюю площадь, может быть возвращен без нарушения количества ударов команды при условии, что: </a:t>
            </a:r>
            <a:endParaRPr lang="ru-RU" sz="4000" dirty="0" smtClean="0">
              <a:latin typeface="+mn-lt"/>
            </a:endParaRPr>
          </a:p>
          <a:p>
            <a:endParaRPr lang="ru-RU" sz="4000" dirty="0" smtClean="0">
              <a:latin typeface="+mn-lt"/>
            </a:endParaRPr>
          </a:p>
          <a:p>
            <a:pPr algn="just"/>
            <a:r>
              <a:rPr lang="ru-RU" sz="4000" dirty="0" smtClean="0">
                <a:latin typeface="+mn-lt"/>
              </a:rPr>
              <a:t>10.1.2.1 </a:t>
            </a:r>
            <a:r>
              <a:rPr lang="ru-RU" sz="4000" dirty="0">
                <a:latin typeface="+mn-lt"/>
              </a:rPr>
              <a:t>не было касания площадки соперника игроком 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(исключение: Правило 11.2.2.1)</a:t>
            </a:r>
            <a:r>
              <a:rPr lang="ru-RU" sz="4000" dirty="0">
                <a:latin typeface="+mn-lt"/>
              </a:rPr>
              <a:t>; </a:t>
            </a:r>
            <a:endParaRPr lang="ru-RU" sz="4000" dirty="0" smtClean="0">
              <a:solidFill>
                <a:srgbClr val="FF0000"/>
              </a:solidFill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441290" y="936291"/>
            <a:ext cx="4695758" cy="259207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r>
              <a:rPr lang="en-US" sz="3200" b="1" u="sng" dirty="0"/>
              <a:t>10.1 </a:t>
            </a:r>
            <a:r>
              <a:rPr lang="ru-RU" sz="3200" b="1" u="sng" dirty="0" smtClean="0"/>
              <a:t>МЯЧ, ПЕРЕСЕКАЮЩИЙ СЕТКУ  2025-2028</a:t>
            </a:r>
            <a:endParaRPr lang="ru-RU" sz="3200" b="1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412"/>
            <a:ext cx="3746090" cy="60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46323" y="1339061"/>
            <a:ext cx="9301316" cy="5518940"/>
          </a:xfrm>
        </p:spPr>
        <p:txBody>
          <a:bodyPr/>
          <a:lstStyle/>
          <a:p>
            <a:pPr algn="just"/>
            <a:r>
              <a:rPr lang="ru-RU" sz="3600" dirty="0" smtClean="0">
                <a:latin typeface="+mn-lt"/>
              </a:rPr>
              <a:t>10.1.2.2  </a:t>
            </a:r>
            <a:r>
              <a:rPr lang="ru-RU" sz="3600" dirty="0">
                <a:latin typeface="+mn-lt"/>
              </a:rPr>
              <a:t>возвращаемый мяч пересекает плоскость сетки вновь полностью или частично через внешнюю площадь на той же стороне от площадки – 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если нет, то мяч становится ЗА. </a:t>
            </a:r>
            <a:r>
              <a:rPr lang="ru-RU" sz="3600" dirty="0">
                <a:latin typeface="+mn-lt"/>
              </a:rPr>
              <a:t>Команда соперника не может препятствовать такому действию.</a:t>
            </a:r>
            <a:endParaRPr lang="ru-RU" sz="3600" dirty="0" smtClean="0">
              <a:latin typeface="+mn-lt"/>
            </a:endParaRPr>
          </a:p>
          <a:p>
            <a:pPr algn="just"/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10.1.2.3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	мяч, направленный в свободную зону соперника полностью или частично через внешнюю площадь вторым или третьим ударом команды, не может быть возвращен и должен быть засчитан как мяч ЗА в тот момент, когда он пересекает плоскость сетки.</a:t>
            </a:r>
          </a:p>
          <a:p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4477" y="894735"/>
            <a:ext cx="4779819" cy="402857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r>
              <a:rPr lang="en-US" sz="3200" b="1" u="sng" dirty="0"/>
              <a:t>10.1 </a:t>
            </a:r>
            <a:r>
              <a:rPr lang="ru-RU" sz="3200" b="1" u="sng" dirty="0" smtClean="0"/>
              <a:t>МЯЧ, ПЕРЕСЕКАЮЩИЙ СЕТКУ  2025-2028</a:t>
            </a:r>
            <a:endParaRPr lang="ru-RU" sz="3200" b="1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2732"/>
            <a:ext cx="3618270" cy="60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08671" y="825910"/>
            <a:ext cx="9183328" cy="6032091"/>
          </a:xfrm>
        </p:spPr>
        <p:txBody>
          <a:bodyPr/>
          <a:lstStyle/>
          <a:p>
            <a:r>
              <a:rPr lang="ru-RU" sz="2800" b="1" u="sng" dirty="0" smtClean="0">
                <a:latin typeface="+mn-lt"/>
              </a:rPr>
              <a:t>ОБЪЯСНЕНИЕ:</a:t>
            </a:r>
          </a:p>
          <a:p>
            <a:endParaRPr lang="en-US" sz="2800" b="1" dirty="0" smtClean="0">
              <a:latin typeface="+mn-lt"/>
            </a:endParaRPr>
          </a:p>
          <a:p>
            <a:pPr algn="just"/>
            <a:r>
              <a:rPr lang="ru-RU" sz="3600" i="1" dirty="0" smtClean="0">
                <a:latin typeface="+mn-lt"/>
              </a:rPr>
              <a:t>    В </a:t>
            </a:r>
            <a:r>
              <a:rPr lang="ru-RU" sz="3600" i="1" dirty="0">
                <a:latin typeface="+mn-lt"/>
              </a:rPr>
              <a:t>существующем правиле нет смысла разрешать третий удар в свободной зоне соперника, поскольку </a:t>
            </a:r>
            <a:r>
              <a:rPr lang="ru-RU" sz="3600" i="1" dirty="0" smtClean="0">
                <a:latin typeface="+mn-lt"/>
              </a:rPr>
              <a:t>после этого удара мяч </a:t>
            </a:r>
            <a:r>
              <a:rPr lang="ru-RU" sz="3600" i="1" dirty="0">
                <a:latin typeface="+mn-lt"/>
              </a:rPr>
              <a:t>не </a:t>
            </a:r>
            <a:r>
              <a:rPr lang="ru-RU" sz="3600" i="1" dirty="0" smtClean="0">
                <a:latin typeface="+mn-lt"/>
              </a:rPr>
              <a:t>может пройти над сеткой в пределах</a:t>
            </a:r>
            <a:r>
              <a:rPr lang="en-US" sz="3600" i="1" dirty="0" smtClean="0">
                <a:latin typeface="+mn-lt"/>
              </a:rPr>
              <a:t> </a:t>
            </a:r>
            <a:r>
              <a:rPr lang="ru-RU" sz="3600" i="1" dirty="0" smtClean="0">
                <a:latin typeface="+mn-lt"/>
              </a:rPr>
              <a:t>площади перехода на площадку соперника.</a:t>
            </a:r>
            <a:endParaRPr lang="en-US" sz="3600" i="1" dirty="0" smtClean="0">
              <a:latin typeface="+mn-lt"/>
            </a:endParaRPr>
          </a:p>
          <a:p>
            <a:pPr algn="just"/>
            <a:r>
              <a:rPr lang="en-US" sz="3600" i="1" dirty="0">
                <a:latin typeface="+mn-lt"/>
              </a:rPr>
              <a:t> </a:t>
            </a:r>
            <a:r>
              <a:rPr lang="en-US" sz="3600" i="1" dirty="0" smtClean="0">
                <a:latin typeface="+mn-lt"/>
              </a:rPr>
              <a:t>   </a:t>
            </a:r>
            <a:r>
              <a:rPr lang="ru-RU" sz="3600" i="1" dirty="0" smtClean="0">
                <a:latin typeface="+mn-lt"/>
              </a:rPr>
              <a:t>Измененная </a:t>
            </a:r>
            <a:r>
              <a:rPr lang="ru-RU" sz="3600" i="1" dirty="0">
                <a:latin typeface="+mn-lt"/>
              </a:rPr>
              <a:t>формулировка правила позволяет </a:t>
            </a:r>
            <a:r>
              <a:rPr lang="ru-RU" sz="3600" i="1" dirty="0" smtClean="0">
                <a:latin typeface="+mn-lt"/>
              </a:rPr>
              <a:t>1-му</a:t>
            </a:r>
            <a:r>
              <a:rPr lang="en-US" sz="3600" i="1" dirty="0" smtClean="0">
                <a:latin typeface="+mn-lt"/>
              </a:rPr>
              <a:t> </a:t>
            </a:r>
            <a:r>
              <a:rPr lang="ru-RU" sz="3600" i="1" dirty="0" smtClean="0">
                <a:latin typeface="+mn-lt"/>
              </a:rPr>
              <a:t>и 2-му судьям немедленно свистком зафиксировать мяч «ЗА» </a:t>
            </a:r>
            <a:r>
              <a:rPr lang="ru-RU" sz="3600" i="1" dirty="0">
                <a:latin typeface="+mn-lt"/>
              </a:rPr>
              <a:t>и сэкономить драгоценное время </a:t>
            </a:r>
            <a:r>
              <a:rPr lang="ru-RU" sz="3600" i="1" dirty="0" smtClean="0">
                <a:latin typeface="+mn-lt"/>
              </a:rPr>
              <a:t>и избежать путаницы </a:t>
            </a:r>
            <a:r>
              <a:rPr lang="ru-RU" sz="3600" i="1" dirty="0">
                <a:latin typeface="+mn-lt"/>
              </a:rPr>
              <a:t>во время </a:t>
            </a:r>
            <a:r>
              <a:rPr lang="ru-RU" sz="3600" i="1" dirty="0" smtClean="0">
                <a:latin typeface="+mn-lt"/>
              </a:rPr>
              <a:t>матча.</a:t>
            </a:r>
            <a:endParaRPr lang="ru-RU" sz="3600" i="1" dirty="0">
              <a:latin typeface="+mn-lt"/>
            </a:endParaRPr>
          </a:p>
          <a:p>
            <a:endParaRPr lang="ru-RU" sz="3200" dirty="0">
              <a:latin typeface="+mn-lt"/>
            </a:endParaRPr>
          </a:p>
          <a:p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5910"/>
            <a:ext cx="3510116" cy="59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33368" y="1543665"/>
            <a:ext cx="9822426" cy="5058697"/>
          </a:xfrm>
        </p:spPr>
        <p:txBody>
          <a:bodyPr/>
          <a:lstStyle/>
          <a:p>
            <a:pPr algn="just"/>
            <a:r>
              <a:rPr lang="ru-RU" sz="3600" dirty="0" smtClean="0">
                <a:latin typeface="+mn-lt"/>
              </a:rPr>
              <a:t>11.1.2  После </a:t>
            </a:r>
            <a:r>
              <a:rPr lang="ru-RU" sz="3600" dirty="0">
                <a:latin typeface="+mn-lt"/>
              </a:rPr>
              <a:t>атакующего удара игроку разрешено переносить руку по другую сторону сетки при условии, что 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изначально</a:t>
            </a:r>
            <a:r>
              <a:rPr lang="ru-RU" sz="3600" dirty="0">
                <a:latin typeface="+mn-lt"/>
              </a:rPr>
              <a:t> контакт состоялся в пределах его/ее собственного игрового пространства, 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и мяч не схвачен или брошен.</a:t>
            </a:r>
            <a:endParaRPr lang="ru-RU" sz="3600" dirty="0" smtClean="0">
              <a:solidFill>
                <a:srgbClr val="FF0000"/>
              </a:solidFill>
              <a:latin typeface="+mn-lt"/>
            </a:endParaRPr>
          </a:p>
          <a:p>
            <a:endParaRPr lang="ru-RU" sz="3200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3200" b="1" u="sng" dirty="0" smtClean="0">
                <a:latin typeface="+mn-lt"/>
              </a:rPr>
              <a:t>11.4 ОШИБКИ ИГРОКА У СЕТКИ 2025-2028</a:t>
            </a:r>
          </a:p>
          <a:p>
            <a:endParaRPr lang="ru-RU" sz="3200" b="1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3600" dirty="0" smtClean="0">
                <a:latin typeface="+mn-lt"/>
              </a:rPr>
              <a:t>11.4.1 Игрок </a:t>
            </a:r>
            <a:r>
              <a:rPr lang="ru-RU" sz="3600" dirty="0">
                <a:latin typeface="+mn-lt"/>
              </a:rPr>
              <a:t>касается мяча или 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соперника</a:t>
            </a:r>
            <a:r>
              <a:rPr lang="ru-RU" sz="3600" dirty="0">
                <a:latin typeface="+mn-lt"/>
              </a:rPr>
              <a:t> в пространстве соперника раньше атакующего удара соперника.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534" y="1297593"/>
            <a:ext cx="41467" cy="41467"/>
          </a:xfrm>
          <a:prstGeom prst="rect">
            <a:avLst/>
          </a:prstGeom>
        </p:spPr>
        <p:txBody>
          <a:bodyPr wrap="squar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endParaRPr lang="ru-RU" sz="16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2026" y="884903"/>
            <a:ext cx="5143612" cy="412690"/>
          </a:xfrm>
          <a:prstGeom prst="rect">
            <a:avLst/>
          </a:prstGeom>
        </p:spPr>
        <p:txBody>
          <a:bodyPr wrap="none" lIns="538753" tIns="0" rIns="538753" bIns="0" rtlCol="0">
            <a:noAutofit/>
          </a:bodyPr>
          <a:lstStyle/>
          <a:p>
            <a:pPr>
              <a:lnSpc>
                <a:spcPts val="2177"/>
              </a:lnSpc>
            </a:pPr>
            <a:r>
              <a:rPr lang="en-US" sz="3200" b="1" u="sng" dirty="0" smtClean="0"/>
              <a:t>1</a:t>
            </a:r>
            <a:r>
              <a:rPr lang="ru-RU" sz="3200" b="1" u="sng" dirty="0" smtClean="0"/>
              <a:t>1</a:t>
            </a:r>
            <a:r>
              <a:rPr lang="en-US" sz="3200" b="1" u="sng" dirty="0" smtClean="0"/>
              <a:t>.1 </a:t>
            </a:r>
            <a:r>
              <a:rPr lang="ru-RU" sz="3200" b="1" u="sng" dirty="0" smtClean="0"/>
              <a:t>ПЕРЕНОС ЧЕРЕЗ СЕТКУ  2025-2028</a:t>
            </a:r>
            <a:endParaRPr lang="ru-RU" sz="32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593"/>
            <a:ext cx="3175819" cy="55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</TotalTime>
  <Words>832</Words>
  <Application>Microsoft Office PowerPoint</Application>
  <PresentationFormat>Произвольный</PresentationFormat>
  <Paragraphs>71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Изменения в официальных  правилах волейбола  2025-2028          версия 31.08.2025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Суд.инстр. ВКС 2020</dc:title>
  <dc:creator>Зенович А.В.</dc:creator>
  <cp:lastModifiedBy>Max</cp:lastModifiedBy>
  <cp:revision>464</cp:revision>
  <dcterms:created xsi:type="dcterms:W3CDTF">2017-07-27T16:05:42Z</dcterms:created>
  <dcterms:modified xsi:type="dcterms:W3CDTF">2025-09-28T01:25:35Z</dcterms:modified>
</cp:coreProperties>
</file>